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2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2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9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2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6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4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6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4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1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D1A-6333-4163-A5CD-04942D2B438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024F-3A86-485E-AC0D-64DE7345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2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527" y="977984"/>
            <a:ext cx="9561095" cy="283580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дошкольников в сети </a:t>
            </a: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</a:t>
            </a: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ренет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8052" y="3896750"/>
            <a:ext cx="8438948" cy="250404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подготовили:</a:t>
            </a:r>
          </a:p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старший воспитатель -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Беберина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О.Н., </a:t>
            </a:r>
          </a:p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воспитатель - Рябинина. Н.А</a:t>
            </a:r>
          </a:p>
          <a:p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Ярославль,2020г.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65722" y="338796"/>
            <a:ext cx="954649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образовательное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 Детский сад № 109»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dirty="0"/>
          </a:p>
        </p:txBody>
      </p:sp>
      <p:pic>
        <p:nvPicPr>
          <p:cNvPr id="1026" name="Picture 2" descr="C:\Users\NATIK\Desktop\спортивное лето\Эмблема2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91508" cy="2774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33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родителям: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925" y="1612311"/>
            <a:ext cx="717068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Чтобы ребенок не «зависал» </a:t>
            </a:r>
            <a:r>
              <a:rPr lang="ru-RU" dirty="0" smtClean="0"/>
              <a:t>в Интернет и гаджетах, </a:t>
            </a:r>
            <a:r>
              <a:rPr lang="ru-RU" b="1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/>
              <a:t>Делать его </a:t>
            </a:r>
            <a:r>
              <a:rPr lang="ru-RU" b="1" dirty="0" smtClean="0">
                <a:solidFill>
                  <a:srgbClr val="FF0000"/>
                </a:solidFill>
              </a:rPr>
              <a:t>жизнь интересной</a:t>
            </a:r>
            <a:r>
              <a:rPr lang="ru-RU" dirty="0" smtClean="0"/>
              <a:t>, наполненной разными занятиями (игры, рисование, лепка, прогулки, спорт, и т. д.);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Общаться</a:t>
            </a:r>
            <a:r>
              <a:rPr lang="ru-RU" dirty="0" smtClean="0"/>
              <a:t> с ребенком каждый день, интересоваться его жизнью, желаниями, неудачами и победами;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Показать собственный пример.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oplib.ru/image.php?way=oplib/baza13/847405516919.files/image0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22" y="1950593"/>
            <a:ext cx="3985382" cy="37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8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682" y="1825625"/>
            <a:ext cx="8986345" cy="2474257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6424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ИКТ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71336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детей:</a:t>
            </a:r>
          </a:p>
          <a:p>
            <a:pPr>
              <a:buFontTx/>
              <a:buChar char="-"/>
            </a:pPr>
            <a:r>
              <a:rPr lang="ru-RU" dirty="0" smtClean="0"/>
              <a:t>Мотивация на занятии, интерес,</a:t>
            </a:r>
          </a:p>
          <a:p>
            <a:pPr>
              <a:buFontTx/>
              <a:buChar char="-"/>
            </a:pPr>
            <a:r>
              <a:rPr lang="ru-RU" dirty="0" smtClean="0"/>
              <a:t>В форме игры,</a:t>
            </a:r>
          </a:p>
          <a:p>
            <a:pPr>
              <a:buFontTx/>
              <a:buChar char="-"/>
            </a:pPr>
            <a:r>
              <a:rPr lang="ru-RU" dirty="0" smtClean="0"/>
              <a:t>Возможность увидеть и услышать недоступное.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Быстро,</a:t>
            </a:r>
          </a:p>
          <a:p>
            <a:pPr>
              <a:buFontTx/>
              <a:buChar char="-"/>
            </a:pPr>
            <a:r>
              <a:rPr lang="ru-RU" dirty="0" smtClean="0"/>
              <a:t>Качественно,</a:t>
            </a:r>
          </a:p>
          <a:p>
            <a:pPr>
              <a:buFontTx/>
              <a:buChar char="-"/>
            </a:pPr>
            <a:r>
              <a:rPr lang="ru-RU" dirty="0" smtClean="0"/>
              <a:t>Много источников информации,</a:t>
            </a:r>
          </a:p>
          <a:p>
            <a:pPr>
              <a:buFontTx/>
              <a:buChar char="-"/>
            </a:pPr>
            <a:r>
              <a:rPr lang="ru-RU" dirty="0" smtClean="0"/>
              <a:t>Наглядно,</a:t>
            </a:r>
          </a:p>
          <a:p>
            <a:pPr>
              <a:buFontTx/>
              <a:buChar char="-"/>
            </a:pPr>
            <a:r>
              <a:rPr lang="ru-RU" dirty="0" smtClean="0"/>
              <a:t>Удобно.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3734" r="4342"/>
          <a:stretch/>
        </p:blipFill>
        <p:spPr>
          <a:xfrm>
            <a:off x="8639503" y="1813033"/>
            <a:ext cx="3287111" cy="42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39" y="1946311"/>
            <a:ext cx="10515600" cy="4911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Техническое </a:t>
            </a:r>
            <a:r>
              <a:rPr lang="ru-RU" dirty="0"/>
              <a:t>средство способно оптимизировать образовательную деятельность только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условии его гигиенически рационального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соблюдение требований </a:t>
            </a:r>
            <a:r>
              <a:rPr lang="ru-RU" dirty="0" err="1" smtClean="0"/>
              <a:t>СаН</a:t>
            </a:r>
            <a:r>
              <a:rPr lang="ru-RU" dirty="0" smtClean="0"/>
              <a:t> </a:t>
            </a:r>
            <a:r>
              <a:rPr lang="ru-RU" dirty="0" err="1" smtClean="0"/>
              <a:t>ПиН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учет возрастных и личностных особенностей,</a:t>
            </a:r>
          </a:p>
          <a:p>
            <a:pPr>
              <a:buFontTx/>
              <a:buChar char="-"/>
            </a:pPr>
            <a:r>
              <a:rPr lang="ru-RU" dirty="0" smtClean="0"/>
              <a:t>двигательная активность.</a:t>
            </a:r>
          </a:p>
        </p:txBody>
      </p:sp>
      <p:pic>
        <p:nvPicPr>
          <p:cNvPr id="1026" name="Picture 2" descr="https://png.pngtree.com/back_origin_pic/04/11/46/ccd00fcc24ed26ae8ae82064a82d5e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54" y="2793606"/>
            <a:ext cx="4123281" cy="30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8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56" y="27053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Гигиенические требования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Освещение: </a:t>
            </a:r>
            <a:r>
              <a:rPr lang="ru-RU" dirty="0" smtClean="0"/>
              <a:t>освещение </a:t>
            </a:r>
            <a:r>
              <a:rPr lang="ru-RU" dirty="0"/>
              <a:t>зала — в пределах 400 люкс, рабочего места ребенка — 250 </a:t>
            </a:r>
            <a:r>
              <a:rPr lang="ru-RU" dirty="0" smtClean="0"/>
              <a:t>люкс;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Четкое </a:t>
            </a:r>
            <a:r>
              <a:rPr lang="ru-RU" b="1" dirty="0">
                <a:solidFill>
                  <a:srgbClr val="FF0000"/>
                </a:solidFill>
              </a:rPr>
              <a:t>и контрастное изображение</a:t>
            </a:r>
            <a:r>
              <a:rPr lang="ru-RU" dirty="0"/>
              <a:t> на </a:t>
            </a:r>
            <a:r>
              <a:rPr lang="ru-RU" dirty="0" smtClean="0"/>
              <a:t>экране без бликов;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Расстояние до экрана:</a:t>
            </a:r>
          </a:p>
          <a:p>
            <a:pPr marL="0" indent="0">
              <a:buNone/>
            </a:pPr>
            <a:r>
              <a:rPr lang="ru-RU" dirty="0" smtClean="0"/>
              <a:t>Интерактивная доска: 1,8 – 2,4 м. (для экрана 1 м – 1,2 м)</a:t>
            </a:r>
          </a:p>
          <a:p>
            <a:pPr marL="0" indent="0">
              <a:buNone/>
            </a:pPr>
            <a:r>
              <a:rPr lang="ru-RU" dirty="0" smtClean="0"/>
              <a:t>Телевизор: не </a:t>
            </a:r>
            <a:r>
              <a:rPr lang="ru-RU" dirty="0"/>
              <a:t>ближе 2 </a:t>
            </a:r>
            <a:r>
              <a:rPr lang="ru-RU" dirty="0" smtClean="0"/>
              <a:t>и </a:t>
            </a:r>
            <a:r>
              <a:rPr lang="ru-RU" dirty="0"/>
              <a:t>не дальше </a:t>
            </a:r>
            <a:r>
              <a:rPr lang="ru-RU" dirty="0" smtClean="0"/>
              <a:t>5,5 </a:t>
            </a:r>
            <a:r>
              <a:rPr lang="ru-RU" dirty="0"/>
              <a:t>м от </a:t>
            </a:r>
            <a:r>
              <a:rPr lang="ru-RU" dirty="0" smtClean="0"/>
              <a:t>экрана. </a:t>
            </a:r>
            <a:r>
              <a:rPr lang="ru-RU" dirty="0"/>
              <a:t>Стулья устанавливают в 4 - 5 рядов (из расчета на одну группу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Персональный компьютер: 55 – 65 см.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Зарядка для глаз.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1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Эргономические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Длительность </a:t>
            </a:r>
            <a:r>
              <a:rPr lang="ru-RU" dirty="0"/>
              <a:t>использования ИКТ </a:t>
            </a:r>
            <a:r>
              <a:rPr lang="ru-RU" b="1" dirty="0">
                <a:solidFill>
                  <a:srgbClr val="FF0000"/>
                </a:solidFill>
              </a:rPr>
              <a:t>не более 10 – 15 минут </a:t>
            </a:r>
            <a:r>
              <a:rPr lang="ru-RU" dirty="0"/>
              <a:t>в день, не чаще </a:t>
            </a:r>
            <a:r>
              <a:rPr lang="ru-RU" b="1" dirty="0">
                <a:solidFill>
                  <a:srgbClr val="FF0000"/>
                </a:solidFill>
              </a:rPr>
              <a:t>3 раз в </a:t>
            </a:r>
            <a:r>
              <a:rPr lang="ru-RU" b="1" dirty="0" smtClean="0">
                <a:solidFill>
                  <a:srgbClr val="FF0000"/>
                </a:solidFill>
              </a:rPr>
              <a:t>неделю</a:t>
            </a:r>
            <a:r>
              <a:rPr lang="ru-RU" dirty="0" smtClean="0"/>
              <a:t> (ПК, планшет, ноутбук, интерактивный стол, работа с интерактивной доской на близком расстоянии)</a:t>
            </a:r>
          </a:p>
          <a:p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епрерывная </a:t>
            </a:r>
            <a:r>
              <a:rPr lang="ru-RU" dirty="0"/>
              <a:t>длительность просмотра телепередач и диафильмов </a:t>
            </a:r>
            <a:r>
              <a:rPr lang="ru-RU" b="1" dirty="0">
                <a:solidFill>
                  <a:srgbClr val="FF0000"/>
                </a:solidFill>
              </a:rPr>
              <a:t>до 5 лет - не более 20 мин</a:t>
            </a:r>
            <a:r>
              <a:rPr lang="ru-RU" dirty="0"/>
              <a:t>., в </a:t>
            </a:r>
            <a:r>
              <a:rPr lang="ru-RU" b="1" dirty="0">
                <a:solidFill>
                  <a:srgbClr val="FF0000"/>
                </a:solidFill>
              </a:rPr>
              <a:t>6 – 7 лет - не более 30 мин.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Просмотр телепередач допускается не чаще 2 раз в день (в 1ю и 2ю половину дня).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43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компьютерной усталости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b="1" dirty="0">
                <a:solidFill>
                  <a:srgbClr val="FF0000"/>
                </a:solidFill>
              </a:rPr>
              <a:t>1. Потеря контроля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над собой</a:t>
            </a:r>
            <a:r>
              <a:rPr lang="ru-RU" dirty="0"/>
              <a:t>: ребенок часто трогает лицо, сосет палец, гримасничает, кричит и т. п.</a:t>
            </a: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"Утомленная" поза</a:t>
            </a:r>
            <a:r>
              <a:rPr lang="ru-RU" dirty="0"/>
              <a:t>: ребенок склоняется то в одну, то в другую сторону, откидывается на спинку стула, задирает ноги, упираясь в край стола.</a:t>
            </a: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Эмоционально-невротическая </a:t>
            </a:r>
            <a:r>
              <a:rPr lang="ru-RU" b="1" dirty="0" smtClean="0">
                <a:solidFill>
                  <a:srgbClr val="FF0000"/>
                </a:solidFill>
              </a:rPr>
              <a:t>реакция: </a:t>
            </a:r>
            <a:r>
              <a:rPr lang="ru-RU" dirty="0" smtClean="0"/>
              <a:t>крик</a:t>
            </a:r>
            <a:r>
              <a:rPr lang="ru-RU" dirty="0"/>
              <a:t>, подпрыгивания, истерический смех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17762" b="2038"/>
          <a:stretch/>
        </p:blipFill>
        <p:spPr>
          <a:xfrm>
            <a:off x="8387255" y="4459351"/>
            <a:ext cx="2498835" cy="20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дошкольников в сети интернет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56" y="2892425"/>
            <a:ext cx="3504714" cy="30226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Источники самостоятельного поиска информации </a:t>
            </a:r>
            <a:r>
              <a:rPr lang="ru-RU" dirty="0" smtClean="0"/>
              <a:t>в сети интернет для дошкольников:</a:t>
            </a:r>
          </a:p>
          <a:p>
            <a:pPr fontAlgn="base">
              <a:buFontTx/>
              <a:buChar char="-"/>
            </a:pPr>
            <a:r>
              <a:rPr lang="ru-RU" dirty="0" smtClean="0"/>
              <a:t>Голосовой поиск,</a:t>
            </a:r>
          </a:p>
          <a:p>
            <a:pPr fontAlgn="base">
              <a:buFontTx/>
              <a:buChar char="-"/>
            </a:pPr>
            <a:r>
              <a:rPr lang="ru-RU" dirty="0" smtClean="0"/>
              <a:t>Видео-блоги детей для детей,</a:t>
            </a:r>
          </a:p>
          <a:p>
            <a:pPr fontAlgn="base">
              <a:buFontTx/>
              <a:buChar char="-"/>
            </a:pPr>
            <a:r>
              <a:rPr lang="ru-RU" dirty="0" smtClean="0"/>
              <a:t>Онлайн-игры, компьютерные игры</a:t>
            </a:r>
          </a:p>
          <a:p>
            <a:pPr fontAlgn="base">
              <a:buFontTx/>
              <a:buChar char="-"/>
            </a:pPr>
            <a:r>
              <a:rPr lang="ru-RU" dirty="0" smtClean="0"/>
              <a:t>Чаты с голосовыми сообщениями,</a:t>
            </a:r>
          </a:p>
          <a:p>
            <a:pPr fontAlgn="base">
              <a:buFontTx/>
              <a:buChar char="-"/>
            </a:pPr>
            <a:r>
              <a:rPr lang="ru-RU" dirty="0" smtClean="0"/>
              <a:t>Видеосвязь (скайп, </a:t>
            </a:r>
            <a:r>
              <a:rPr lang="ru-RU" dirty="0" err="1" smtClean="0"/>
              <a:t>ватсап</a:t>
            </a:r>
            <a:r>
              <a:rPr lang="ru-RU" dirty="0" smtClean="0"/>
              <a:t> и </a:t>
            </a:r>
            <a:r>
              <a:rPr lang="ru-RU" smtClean="0"/>
              <a:t>пр.).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88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восприятия информации из интернет у 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425" y="1787525"/>
            <a:ext cx="7467600" cy="4351338"/>
          </a:xfrm>
        </p:spPr>
        <p:txBody>
          <a:bodyPr/>
          <a:lstStyle/>
          <a:p>
            <a:r>
              <a:rPr lang="ru-RU" dirty="0" smtClean="0"/>
              <a:t>Вера в то, что говорят;</a:t>
            </a:r>
          </a:p>
          <a:p>
            <a:r>
              <a:rPr lang="ru-RU" dirty="0" smtClean="0"/>
              <a:t>Мода, тренд;</a:t>
            </a:r>
          </a:p>
          <a:p>
            <a:r>
              <a:rPr lang="ru-RU" dirty="0" smtClean="0"/>
              <a:t>Пример и образец;</a:t>
            </a:r>
          </a:p>
          <a:p>
            <a:r>
              <a:rPr lang="ru-RU" dirty="0" smtClean="0"/>
              <a:t>Внушаемость;</a:t>
            </a:r>
          </a:p>
          <a:p>
            <a:r>
              <a:rPr lang="ru-RU" dirty="0" smtClean="0"/>
              <a:t>Трудности разграничения плохого и</a:t>
            </a:r>
          </a:p>
          <a:p>
            <a:pPr marL="0" indent="0">
              <a:buNone/>
            </a:pPr>
            <a:r>
              <a:rPr lang="ru-RU" dirty="0" smtClean="0"/>
              <a:t> хорошего;</a:t>
            </a:r>
          </a:p>
          <a:p>
            <a:r>
              <a:rPr lang="ru-RU" dirty="0" smtClean="0"/>
              <a:t>Отсутствие внутреннего разграничения реального и виртуального мира.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38" y="3043238"/>
            <a:ext cx="3929186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049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Интернет.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394" y="1715267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Расскажите ребенку, что такое интернет. </a:t>
            </a:r>
            <a:r>
              <a:rPr lang="ru-RU" dirty="0" smtClean="0"/>
              <a:t>Что это источник образовательной информации.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Договоритесь</a:t>
            </a:r>
            <a:r>
              <a:rPr lang="ru-RU" dirty="0" smtClean="0"/>
              <a:t> о </a:t>
            </a:r>
            <a:r>
              <a:rPr lang="ru-RU" b="1" dirty="0" smtClean="0">
                <a:solidFill>
                  <a:srgbClr val="FF0000"/>
                </a:solidFill>
              </a:rPr>
              <a:t>времени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какие сайты </a:t>
            </a:r>
            <a:r>
              <a:rPr lang="ru-RU" dirty="0" smtClean="0"/>
              <a:t>посещать. !</a:t>
            </a:r>
            <a:r>
              <a:rPr lang="ru-RU" b="1" dirty="0" smtClean="0">
                <a:solidFill>
                  <a:srgbClr val="FF0000"/>
                </a:solidFill>
              </a:rPr>
              <a:t>Лучше заранее подготовиться</a:t>
            </a:r>
            <a:r>
              <a:rPr lang="ru-RU" dirty="0" smtClean="0"/>
              <a:t>:  вместе с ребенком выбрать и </a:t>
            </a:r>
            <a:r>
              <a:rPr lang="ru-RU" b="1" dirty="0" smtClean="0">
                <a:solidFill>
                  <a:srgbClr val="FF0000"/>
                </a:solidFill>
              </a:rPr>
              <a:t>подготовить иконки /вкладки</a:t>
            </a:r>
            <a:r>
              <a:rPr lang="ru-RU" dirty="0" smtClean="0"/>
              <a:t>, которые он может просматривать.</a:t>
            </a:r>
          </a:p>
          <a:p>
            <a:r>
              <a:rPr lang="ru-RU" dirty="0" smtClean="0"/>
              <a:t>Сообщите ребенку, что </a:t>
            </a:r>
            <a:r>
              <a:rPr lang="ru-RU" b="1" dirty="0" smtClean="0">
                <a:solidFill>
                  <a:srgbClr val="FF0000"/>
                </a:solidFill>
              </a:rPr>
              <a:t>не вся информация в сети правдива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Предупредите ребенка, что в Интернет он может столкнуться с </a:t>
            </a:r>
            <a:r>
              <a:rPr lang="ru-RU" b="1" dirty="0" smtClean="0">
                <a:solidFill>
                  <a:srgbClr val="FF0000"/>
                </a:solidFill>
              </a:rPr>
              <a:t>опасной информацией</a:t>
            </a:r>
            <a:r>
              <a:rPr lang="ru-RU" dirty="0" smtClean="0"/>
              <a:t>. И в случае, если это произошло, или он увидел что-то странное, </a:t>
            </a:r>
            <a:r>
              <a:rPr lang="ru-RU" b="1" dirty="0" smtClean="0">
                <a:solidFill>
                  <a:srgbClr val="FF0000"/>
                </a:solidFill>
              </a:rPr>
              <a:t>нужно обязательно сообщить взрослому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Расскажите ребенку о </a:t>
            </a:r>
            <a:r>
              <a:rPr lang="ru-RU" b="1" dirty="0" smtClean="0">
                <a:solidFill>
                  <a:srgbClr val="FF0000"/>
                </a:solidFill>
              </a:rPr>
              <a:t>мошенничестве</a:t>
            </a:r>
            <a:r>
              <a:rPr lang="ru-RU" dirty="0" smtClean="0"/>
              <a:t> в сети – розыгрыши, лотереи, призы.</a:t>
            </a:r>
          </a:p>
          <a:p>
            <a:r>
              <a:rPr lang="ru-RU" dirty="0" smtClean="0"/>
              <a:t>Объясните детям, что в интернете </a:t>
            </a:r>
            <a:r>
              <a:rPr lang="ru-RU" b="1" dirty="0" smtClean="0">
                <a:solidFill>
                  <a:srgbClr val="FF0000"/>
                </a:solidFill>
              </a:rPr>
              <a:t>человек </a:t>
            </a:r>
            <a:r>
              <a:rPr lang="ru-RU" dirty="0" smtClean="0"/>
              <a:t>может быть </a:t>
            </a:r>
            <a:r>
              <a:rPr lang="ru-RU" b="1" dirty="0" smtClean="0">
                <a:solidFill>
                  <a:srgbClr val="FF0000"/>
                </a:solidFill>
              </a:rPr>
              <a:t>не тем, за кого себя выдает</a:t>
            </a:r>
            <a:r>
              <a:rPr lang="ru-RU" dirty="0" smtClean="0"/>
              <a:t>. Нельзя! доверять и встречаться в жизни с интернет-знакомыми.</a:t>
            </a:r>
          </a:p>
          <a:p>
            <a:r>
              <a:rPr lang="ru-RU" dirty="0" smtClean="0"/>
              <a:t>Расскажите, что в Интернет </a:t>
            </a:r>
            <a:r>
              <a:rPr lang="ru-RU" b="1" dirty="0" smtClean="0">
                <a:solidFill>
                  <a:srgbClr val="FF0000"/>
                </a:solidFill>
              </a:rPr>
              <a:t>нельзя</a:t>
            </a:r>
            <a:r>
              <a:rPr lang="ru-RU" dirty="0" smtClean="0"/>
              <a:t> никому </a:t>
            </a:r>
            <a:r>
              <a:rPr lang="ru-RU" b="1" dirty="0" smtClean="0">
                <a:solidFill>
                  <a:srgbClr val="FF0000"/>
                </a:solidFill>
              </a:rPr>
              <a:t>сообщать</a:t>
            </a:r>
            <a:r>
              <a:rPr lang="ru-RU" dirty="0" smtClean="0"/>
              <a:t> свои личные данные (ФИО, адрес, телефон и пр.)!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1576" r="3980" b="7650"/>
          <a:stretch/>
        </p:blipFill>
        <p:spPr>
          <a:xfrm>
            <a:off x="8527503" y="27786"/>
            <a:ext cx="3091684" cy="15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624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Тема Office</vt:lpstr>
      <vt:lpstr>БЕЗОПАСНОСТЬ  дошкольников в сети Интеренет</vt:lpstr>
      <vt:lpstr>Преимущества ИКТ</vt:lpstr>
      <vt:lpstr>Презентация PowerPoint</vt:lpstr>
      <vt:lpstr>Гигиенические требования</vt:lpstr>
      <vt:lpstr>Эргономические требования</vt:lpstr>
      <vt:lpstr>Признаки компьютерной усталости</vt:lpstr>
      <vt:lpstr>Безопасность дошкольников в сети интернет</vt:lpstr>
      <vt:lpstr>Особенности восприятия информации из интернет у дошкольников</vt:lpstr>
      <vt:lpstr>Безопасный Интернет. Рекомендации для родителей.</vt:lpstr>
      <vt:lpstr>Сообщите родителям: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Mdou-109 Mdou-109</cp:lastModifiedBy>
  <cp:revision>24</cp:revision>
  <dcterms:created xsi:type="dcterms:W3CDTF">2019-03-26T07:54:54Z</dcterms:created>
  <dcterms:modified xsi:type="dcterms:W3CDTF">2020-02-13T10:14:01Z</dcterms:modified>
</cp:coreProperties>
</file>